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93" r:id="rId12"/>
    <p:sldId id="287" r:id="rId13"/>
    <p:sldId id="267" r:id="rId14"/>
    <p:sldId id="300" r:id="rId15"/>
    <p:sldId id="295" r:id="rId16"/>
    <p:sldId id="268" r:id="rId17"/>
    <p:sldId id="298" r:id="rId18"/>
    <p:sldId id="272" r:id="rId19"/>
    <p:sldId id="274" r:id="rId20"/>
    <p:sldId id="296" r:id="rId21"/>
    <p:sldId id="288" r:id="rId22"/>
    <p:sldId id="299" r:id="rId23"/>
    <p:sldId id="291" r:id="rId24"/>
    <p:sldId id="290" r:id="rId25"/>
    <p:sldId id="289" r:id="rId26"/>
    <p:sldId id="29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96" autoAdjust="0"/>
  </p:normalViewPr>
  <p:slideViewPr>
    <p:cSldViewPr snapToGrid="0" snapToObjects="1">
      <p:cViewPr varScale="1">
        <p:scale>
          <a:sx n="53" d="100"/>
          <a:sy n="53" d="100"/>
        </p:scale>
        <p:origin x="-10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072A3-8985-9E41-A22F-13BCF8C1B614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AEEEE-14AE-6C43-854D-7589C9864C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3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1608C3-ACDB-714E-9BC0-63C57D082C5F}" type="slidenum">
              <a:rPr lang="en-US"/>
              <a:pPr/>
              <a:t>5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FC0F10-9816-1C4A-A094-78217A4F0614}" type="slidenum">
              <a:rPr lang="en-US"/>
              <a:pPr/>
              <a:t>6</a:t>
            </a:fld>
            <a:endParaRPr lang="en-US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8587" tIns="44294" rIns="88587" bIns="44294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19E8C9-7DED-634C-A59B-114983957173}" type="slidenum">
              <a:rPr lang="en-US"/>
              <a:pPr/>
              <a:t>8</a:t>
            </a:fld>
            <a:endParaRPr lang="en-US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AEEEE-14AE-6C43-854D-7589C9864C2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AEEEE-14AE-6C43-854D-7589C9864C2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E4547-950E-4B4A-AC19-CE4365DDF152}" type="datetimeFigureOut">
              <a:rPr lang="en-US" smtClean="0"/>
              <a:pPr/>
              <a:t>4/16/12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3475B-3210-734E-B8A0-9E9AB6E586E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gif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ralreefeon.org/index.cf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7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eare.com/" TargetMode="External"/><Relationship Id="rId4" Type="http://schemas.openxmlformats.org/officeDocument/2006/relationships/hyperlink" Target="http://www.dataturbine.org" TargetMode="External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eader image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5459412"/>
            <a:ext cx="152400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3419" y="5429930"/>
            <a:ext cx="1263489" cy="662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PRAGMA_logo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4588" y="5124450"/>
            <a:ext cx="11430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 descr="DataTurbine-long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34611" y="6092825"/>
            <a:ext cx="5569977" cy="66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9550" y="6202680"/>
            <a:ext cx="1085850" cy="551943"/>
          </a:xfrm>
          <a:prstGeom prst="rect">
            <a:avLst/>
          </a:prstGeom>
          <a:noFill/>
        </p:spPr>
      </p:pic>
      <p:pic>
        <p:nvPicPr>
          <p:cNvPr id="14" name="Picture 4" descr="National Science Foundation logo with rotating globe"/>
          <p:cNvPicPr>
            <a:picLocks noChangeAspect="1" noChangeArrowheads="1" noCrop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43798" y="6010275"/>
            <a:ext cx="1143001" cy="847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04800" y="310444"/>
            <a:ext cx="8686800" cy="220133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Defining </a:t>
            </a:r>
            <a:r>
              <a:rPr lang="en-US" b="1" dirty="0" err="1" smtClean="0">
                <a:solidFill>
                  <a:srgbClr val="000090"/>
                </a:solidFill>
              </a:rPr>
              <a:t>cyberinfrastructure</a:t>
            </a:r>
            <a:r>
              <a:rPr lang="en-US" b="1" dirty="0" smtClean="0">
                <a:solidFill>
                  <a:srgbClr val="000090"/>
                </a:solidFill>
              </a:rPr>
              <a:t> for sensor-based environmental observing systems: challenges and opportunities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16" name="Picture 15" descr="logo-ucsb-small-28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0" y="5459412"/>
            <a:ext cx="1158649" cy="6238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52283" y="2656276"/>
            <a:ext cx="38774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Sameer Tilak, UCSD</a:t>
            </a:r>
            <a:endParaRPr lang="en-US" sz="3200" b="1" dirty="0">
              <a:solidFill>
                <a:srgbClr val="008000"/>
              </a:solidFill>
            </a:endParaRPr>
          </a:p>
        </p:txBody>
      </p:sp>
      <p:pic>
        <p:nvPicPr>
          <p:cNvPr id="19" name="Picture 18" descr="Moore_Logo_(High_Res)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5406299"/>
            <a:ext cx="1581150" cy="6475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4800" y="3793864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8000"/>
                </a:solidFill>
              </a:rPr>
              <a:t>Peter </a:t>
            </a:r>
            <a:r>
              <a:rPr lang="en-US" sz="3200" b="1" dirty="0" err="1">
                <a:solidFill>
                  <a:srgbClr val="008000"/>
                </a:solidFill>
              </a:rPr>
              <a:t>Arzberger</a:t>
            </a:r>
            <a:r>
              <a:rPr lang="en-US" sz="3200" b="1" dirty="0">
                <a:solidFill>
                  <a:srgbClr val="008000"/>
                </a:solidFill>
              </a:rPr>
              <a:t>, Tony </a:t>
            </a:r>
            <a:r>
              <a:rPr lang="en-US" sz="3200" b="1" dirty="0" smtClean="0">
                <a:solidFill>
                  <a:srgbClr val="008000"/>
                </a:solidFill>
              </a:rPr>
              <a:t>Fountain</a:t>
            </a:r>
            <a:r>
              <a:rPr lang="en-US" sz="3200" b="1" dirty="0">
                <a:solidFill>
                  <a:srgbClr val="008000"/>
                </a:solidFill>
              </a:rPr>
              <a:t>, </a:t>
            </a:r>
            <a:r>
              <a:rPr lang="en-US" sz="3200" b="1" dirty="0" err="1">
                <a:solidFill>
                  <a:srgbClr val="008000"/>
                </a:solidFill>
              </a:rPr>
              <a:t>Gesuri</a:t>
            </a:r>
            <a:r>
              <a:rPr lang="en-US" sz="3200" b="1" dirty="0">
                <a:solidFill>
                  <a:srgbClr val="008000"/>
                </a:solidFill>
              </a:rPr>
              <a:t> </a:t>
            </a:r>
            <a:r>
              <a:rPr lang="en-US" sz="3200" b="1" dirty="0" smtClean="0">
                <a:solidFill>
                  <a:srgbClr val="008000"/>
                </a:solidFill>
              </a:rPr>
              <a:t>Ramirez, and Peter Shin </a:t>
            </a:r>
            <a:endParaRPr lang="en-US" sz="3200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35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i="1" dirty="0" smtClean="0">
                <a:solidFill>
                  <a:srgbClr val="000090"/>
                </a:solidFill>
              </a:rPr>
              <a:t>A Sampler of OSDT Applications</a:t>
            </a:r>
            <a:endParaRPr lang="en-US" sz="3600" b="1" i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59415" cy="4525963"/>
          </a:xfrm>
        </p:spPr>
        <p:txBody>
          <a:bodyPr>
            <a:normAutofit fontScale="92500"/>
          </a:bodyPr>
          <a:lstStyle/>
          <a:p>
            <a:r>
              <a:rPr lang="en-US" sz="2595" dirty="0" smtClean="0"/>
              <a:t>Structural Health Monitoring</a:t>
            </a:r>
          </a:p>
          <a:p>
            <a:r>
              <a:rPr lang="en-US" sz="2595" dirty="0" smtClean="0"/>
              <a:t>Earthquake Engineering</a:t>
            </a:r>
          </a:p>
          <a:p>
            <a:r>
              <a:rPr lang="en-US" sz="2595" dirty="0" smtClean="0"/>
              <a:t>Airborne Environmental Monitoring</a:t>
            </a:r>
          </a:p>
          <a:p>
            <a:r>
              <a:rPr lang="en-US" sz="2595" dirty="0" smtClean="0"/>
              <a:t>Autonomous Vehicles</a:t>
            </a:r>
          </a:p>
          <a:p>
            <a:r>
              <a:rPr lang="en-US" sz="2595" dirty="0" smtClean="0"/>
              <a:t>Coral Reef Monitoring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New_Lotus_A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867963"/>
            <a:ext cx="2971800" cy="1981200"/>
          </a:xfrm>
          <a:prstGeom prst="rect">
            <a:avLst/>
          </a:prstGeom>
        </p:spPr>
      </p:pic>
      <p:pic>
        <p:nvPicPr>
          <p:cNvPr id="5" name="Picture 4" descr="Bridge_17_000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1" y="1214356"/>
            <a:ext cx="2743200" cy="1805552"/>
          </a:xfrm>
          <a:prstGeom prst="rect">
            <a:avLst/>
          </a:prstGeom>
          <a:noFill/>
        </p:spPr>
      </p:pic>
      <p:pic>
        <p:nvPicPr>
          <p:cNvPr id="6" name="Picture 9" descr="DC-8 taking off from San Jose, Costa Ric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16615" y="1214356"/>
            <a:ext cx="2903185" cy="1608839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19800" y="5849163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0090"/>
                </a:solidFill>
              </a:rPr>
              <a:t>Shep</a:t>
            </a:r>
            <a:r>
              <a:rPr lang="en-US" dirty="0" smtClean="0">
                <a:solidFill>
                  <a:srgbClr val="000090"/>
                </a:solidFill>
              </a:rPr>
              <a:t> Pitts, Lotus Engineering and N Carolina State Univ.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401" y="3019908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Rich Christenson, Univ. of Connecticut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52800" y="2742909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Lawrence C. </a:t>
            </a:r>
            <a:r>
              <a:rPr lang="en-US" dirty="0" err="1" smtClean="0">
                <a:solidFill>
                  <a:srgbClr val="000090"/>
                </a:solidFill>
              </a:rPr>
              <a:t>Freudinger</a:t>
            </a:r>
            <a:r>
              <a:rPr lang="en-US" dirty="0" smtClean="0">
                <a:solidFill>
                  <a:srgbClr val="000090"/>
                </a:solidFill>
              </a:rPr>
              <a:t>, NASA Dryden Flight Research Center</a:t>
            </a:r>
            <a:endParaRPr lang="en-US" dirty="0"/>
          </a:p>
        </p:txBody>
      </p:sp>
      <p:pic>
        <p:nvPicPr>
          <p:cNvPr id="11" name="Picture 10" descr="mcr2-fountai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6615" y="4020840"/>
            <a:ext cx="1752600" cy="19206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95600" y="5941497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Russell J. Schmitt, UCSB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45436" y="2187222"/>
            <a:ext cx="8723586" cy="3143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5166" tIns="32578" rIns="65166" bIns="32578">
            <a:prstTxWarp prst="textNoShape">
              <a:avLst/>
            </a:prstTxWarp>
            <a:spAutoFit/>
          </a:bodyPr>
          <a:lstStyle/>
          <a:p>
            <a:pPr algn="ctr" defTabSz="652463">
              <a:spcBef>
                <a:spcPct val="50000"/>
              </a:spcBef>
            </a:pPr>
            <a:r>
              <a:rPr lang="en-US" sz="4000" b="1" dirty="0">
                <a:solidFill>
                  <a:srgbClr val="008000"/>
                </a:solidFill>
              </a:rPr>
              <a:t>The Open Source </a:t>
            </a:r>
            <a:r>
              <a:rPr lang="en-US" sz="4000" b="1" dirty="0" err="1">
                <a:solidFill>
                  <a:srgbClr val="008000"/>
                </a:solidFill>
              </a:rPr>
              <a:t>DataTurbine</a:t>
            </a:r>
            <a:r>
              <a:rPr lang="en-US" sz="4000" b="1" dirty="0">
                <a:solidFill>
                  <a:srgbClr val="008000"/>
                </a:solidFill>
              </a:rPr>
              <a:t> (OSDT) Android Sensor Pod: Embedded</a:t>
            </a:r>
            <a:r>
              <a:rPr lang="en-US" sz="4000" b="1" dirty="0" smtClean="0">
                <a:solidFill>
                  <a:srgbClr val="008000"/>
                </a:solidFill>
              </a:rPr>
              <a:t>  </a:t>
            </a:r>
            <a:r>
              <a:rPr lang="en-US" sz="4000" b="1" dirty="0" err="1" smtClean="0">
                <a:solidFill>
                  <a:srgbClr val="008000"/>
                </a:solidFill>
              </a:rPr>
              <a:t>cyberinfrastructure</a:t>
            </a:r>
            <a:r>
              <a:rPr lang="en-US" sz="4000" b="1" dirty="0" smtClean="0">
                <a:solidFill>
                  <a:srgbClr val="008000"/>
                </a:solidFill>
              </a:rPr>
              <a:t> </a:t>
            </a:r>
            <a:r>
              <a:rPr lang="en-US" sz="4000" b="1" dirty="0">
                <a:solidFill>
                  <a:srgbClr val="008000"/>
                </a:solidFill>
              </a:rPr>
              <a:t>for smart buoy controllers and experiments in ocean acidification and </a:t>
            </a:r>
            <a:r>
              <a:rPr lang="en-US" sz="4000" b="1" dirty="0" smtClean="0">
                <a:solidFill>
                  <a:srgbClr val="008000"/>
                </a:solidFill>
              </a:rPr>
              <a:t>limnology</a:t>
            </a:r>
            <a:endParaRPr lang="en-US" sz="4000" b="1" dirty="0">
              <a:solidFill>
                <a:srgbClr val="008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Motivation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replace traditional “dumb” data loggers</a:t>
            </a:r>
          </a:p>
          <a:p>
            <a:r>
              <a:rPr lang="en-US" dirty="0" smtClean="0"/>
              <a:t>Vendor Lock-in</a:t>
            </a:r>
          </a:p>
          <a:p>
            <a:r>
              <a:rPr lang="en-US" dirty="0" smtClean="0"/>
              <a:t>Undocumented interfaces </a:t>
            </a:r>
          </a:p>
          <a:p>
            <a:r>
              <a:rPr lang="en-US" dirty="0" smtClean="0"/>
              <a:t>No support for in-network processing (event detection)</a:t>
            </a:r>
          </a:p>
          <a:p>
            <a:r>
              <a:rPr lang="en-US" dirty="0" smtClean="0"/>
              <a:t>Ad-hoc Remote system (re) configuration and debugging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Environmental Observing Systems Architecture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4" name="Content Placeholder 3" descr="SensorSystem-DataTurbine.jpg"/>
          <p:cNvPicPr>
            <a:picLocks/>
          </p:cNvPicPr>
          <p:nvPr/>
        </p:nvPicPr>
        <p:blipFill>
          <a:blip r:embed="rId3"/>
          <a:srcRect l="-35526" r="-35526"/>
          <a:stretch>
            <a:fillRect/>
          </a:stretch>
        </p:blipFill>
        <p:spPr bwMode="auto">
          <a:xfrm>
            <a:off x="-987425" y="9899650"/>
            <a:ext cx="9936163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3" descr="SensorSystem-DataTurbine.jpg"/>
          <p:cNvPicPr>
            <a:picLocks/>
          </p:cNvPicPr>
          <p:nvPr/>
        </p:nvPicPr>
        <p:blipFill>
          <a:blip r:embed="rId3"/>
          <a:srcRect l="-35526" r="-35526"/>
          <a:stretch>
            <a:fillRect/>
          </a:stretch>
        </p:blipFill>
        <p:spPr bwMode="auto">
          <a:xfrm>
            <a:off x="-835025" y="10052050"/>
            <a:ext cx="9936163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3" descr="SensorSystem-DataTurbine.jpg"/>
          <p:cNvPicPr>
            <a:picLocks/>
          </p:cNvPicPr>
          <p:nvPr/>
        </p:nvPicPr>
        <p:blipFill>
          <a:blip r:embed="rId3"/>
          <a:srcRect l="-35526" r="-35526"/>
          <a:stretch>
            <a:fillRect/>
          </a:stretch>
        </p:blipFill>
        <p:spPr bwMode="auto">
          <a:xfrm>
            <a:off x="-682625" y="10204450"/>
            <a:ext cx="9936163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3" descr="SensorSystem-DataTurbine.jpg"/>
          <p:cNvPicPr>
            <a:picLocks/>
          </p:cNvPicPr>
          <p:nvPr/>
        </p:nvPicPr>
        <p:blipFill>
          <a:blip r:embed="rId3"/>
          <a:srcRect l="-35526" r="-35526"/>
          <a:stretch>
            <a:fillRect/>
          </a:stretch>
        </p:blipFill>
        <p:spPr bwMode="auto">
          <a:xfrm>
            <a:off x="-530225" y="10356850"/>
            <a:ext cx="9936163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3" descr="SensorSystem-DataTurbine.jpg"/>
          <p:cNvPicPr>
            <a:picLocks/>
          </p:cNvPicPr>
          <p:nvPr/>
        </p:nvPicPr>
        <p:blipFill>
          <a:blip r:embed="rId3"/>
          <a:srcRect l="-35526" r="-35526"/>
          <a:stretch>
            <a:fillRect/>
          </a:stretch>
        </p:blipFill>
        <p:spPr bwMode="auto">
          <a:xfrm>
            <a:off x="-377825" y="10509250"/>
            <a:ext cx="9936163" cy="584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ObservingSystems-OSDT-Arc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525028"/>
            <a:ext cx="7805383" cy="4596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Sensor Network deployment for Biodiversity research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Sensor Selection</a:t>
            </a:r>
          </a:p>
          <a:p>
            <a:r>
              <a:rPr lang="en-US" dirty="0"/>
              <a:t>Network modality </a:t>
            </a:r>
            <a:r>
              <a:rPr lang="en-US" dirty="0" smtClean="0"/>
              <a:t>selection</a:t>
            </a:r>
          </a:p>
          <a:p>
            <a:r>
              <a:rPr lang="en-US" dirty="0" smtClean="0"/>
              <a:t>Software Stack Development</a:t>
            </a:r>
          </a:p>
          <a:p>
            <a:pPr lvl="1"/>
            <a:r>
              <a:rPr lang="en-US" dirty="0" smtClean="0"/>
              <a:t>Sensor interface and integration</a:t>
            </a:r>
          </a:p>
          <a:p>
            <a:pPr lvl="1"/>
            <a:r>
              <a:rPr lang="en-US" dirty="0" smtClean="0"/>
              <a:t>Higher-layers (data processing, storage, comm. etc.)</a:t>
            </a:r>
          </a:p>
          <a:p>
            <a:r>
              <a:rPr lang="en-US" dirty="0" smtClean="0"/>
              <a:t>Software configuration</a:t>
            </a:r>
          </a:p>
          <a:p>
            <a:r>
              <a:rPr lang="en-US" dirty="0" smtClean="0"/>
              <a:t>Deployment</a:t>
            </a:r>
          </a:p>
          <a:p>
            <a:r>
              <a:rPr lang="en-US" dirty="0" smtClean="0"/>
              <a:t>Operation and Management</a:t>
            </a:r>
          </a:p>
          <a:p>
            <a:r>
              <a:rPr lang="en-US" dirty="0" smtClean="0"/>
              <a:t>Data Center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2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8614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000090"/>
                </a:solidFill>
              </a:rPr>
              <a:t>Sensor Pod Hardware</a:t>
            </a:r>
            <a:endParaRPr lang="en-US" sz="4000" b="1" dirty="0">
              <a:solidFill>
                <a:srgbClr val="000090"/>
              </a:solidFill>
            </a:endParaRPr>
          </a:p>
        </p:txBody>
      </p:sp>
      <p:pic>
        <p:nvPicPr>
          <p:cNvPr id="4" name="Picture 3" descr="SensorP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7977"/>
            <a:ext cx="9144000" cy="50374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250" y="713852"/>
            <a:ext cx="1184275" cy="3730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Power Supply</a:t>
            </a:r>
          </a:p>
        </p:txBody>
      </p:sp>
      <p:sp>
        <p:nvSpPr>
          <p:cNvPr id="6" name="Rectangle 5"/>
          <p:cNvSpPr/>
          <p:nvPr/>
        </p:nvSpPr>
        <p:spPr>
          <a:xfrm>
            <a:off x="4452937" y="2287065"/>
            <a:ext cx="1027113" cy="6524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Serial to Bluetooth Converters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17812" y="4357959"/>
            <a:ext cx="1266825" cy="6524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Solar Panel</a:t>
            </a:r>
          </a:p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Charge Controller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2587" y="4473846"/>
            <a:ext cx="771525" cy="5365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Droid</a:t>
            </a:r>
          </a:p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Phone</a:t>
            </a:r>
          </a:p>
        </p:txBody>
      </p:sp>
      <p:sp>
        <p:nvSpPr>
          <p:cNvPr id="9" name="Rectangle 8"/>
          <p:cNvSpPr/>
          <p:nvPr/>
        </p:nvSpPr>
        <p:spPr>
          <a:xfrm>
            <a:off x="7502526" y="697977"/>
            <a:ext cx="1002096" cy="6381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Wireless Radio</a:t>
            </a:r>
          </a:p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(shore)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02525" y="5192190"/>
            <a:ext cx="1184275" cy="5794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Wireless Radio</a:t>
            </a:r>
          </a:p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(buoy)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37237" y="3131615"/>
            <a:ext cx="1184275" cy="463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Satellite </a:t>
            </a:r>
          </a:p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Modem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38250" y="2390252"/>
            <a:ext cx="1284287" cy="7413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Temp., Hum., Volt., Current Sensors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45075" y="4960415"/>
            <a:ext cx="1184275" cy="463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rgbClr val="FFFFFF"/>
                </a:solidFill>
              </a:rPr>
              <a:t>Battery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5778" y="6094792"/>
            <a:ext cx="8918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2 batteries the system will remain powered for 8 days without any charge from the solar panels. A complete recharge takes approximately 4 hours depending on solar intensity.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138"/>
            <a:ext cx="8229600" cy="429173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rgbClr val="000090"/>
                </a:solidFill>
              </a:rPr>
              <a:t>Android Sensor Pod Architecture</a:t>
            </a:r>
            <a:endParaRPr lang="en-US" sz="2800" b="1" dirty="0">
              <a:solidFill>
                <a:srgbClr val="000090"/>
              </a:solidFill>
            </a:endParaRPr>
          </a:p>
        </p:txBody>
      </p:sp>
      <p:pic>
        <p:nvPicPr>
          <p:cNvPr id="4" name="Picture 3" descr="Moore-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5" y="569310"/>
            <a:ext cx="5302503" cy="4369437"/>
          </a:xfrm>
          <a:prstGeom prst="rect">
            <a:avLst/>
          </a:prstGeom>
        </p:spPr>
      </p:pic>
      <p:sp>
        <p:nvSpPr>
          <p:cNvPr id="5" name="TextBox 65"/>
          <p:cNvSpPr txBox="1">
            <a:spLocks noChangeArrowheads="1"/>
          </p:cNvSpPr>
          <p:nvPr/>
        </p:nvSpPr>
        <p:spPr bwMode="auto">
          <a:xfrm>
            <a:off x="0" y="4734342"/>
            <a:ext cx="8686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The OSDT Android Sensor Pod includes an integrated suite of software services running on the Android </a:t>
            </a:r>
            <a:r>
              <a:rPr lang="en-US" sz="1600" dirty="0" smtClean="0"/>
              <a:t>platform. The </a:t>
            </a:r>
            <a:r>
              <a:rPr lang="en-US" sz="1600" b="1" dirty="0" err="1"/>
              <a:t>dtController</a:t>
            </a:r>
            <a:r>
              <a:rPr lang="en-US" sz="1600" b="1" dirty="0" smtClean="0"/>
              <a:t> </a:t>
            </a:r>
            <a:r>
              <a:rPr lang="en-US" sz="1600" dirty="0" smtClean="0"/>
              <a:t>performs </a:t>
            </a:r>
            <a:r>
              <a:rPr lang="en-US" sz="1600" dirty="0"/>
              <a:t>lifecycle management of software services (shown as blue ellipses) running on the Android platform. The </a:t>
            </a:r>
            <a:r>
              <a:rPr lang="en-US" sz="1600" b="1" dirty="0"/>
              <a:t>DAQ </a:t>
            </a:r>
            <a:r>
              <a:rPr lang="en-US" sz="1600" dirty="0"/>
              <a:t>(data acquisition) service is an OSDT source that communicates with sensors and ingests sensor data into OSDT channels (shown as </a:t>
            </a:r>
            <a:r>
              <a:rPr lang="en-US" sz="1600" b="1" dirty="0"/>
              <a:t>Data In</a:t>
            </a:r>
            <a:r>
              <a:rPr lang="en-US" sz="1600" dirty="0"/>
              <a:t>) over Bluetooth. The </a:t>
            </a:r>
            <a:r>
              <a:rPr lang="en-US" sz="1600" b="1" dirty="0" err="1"/>
              <a:t>dtHarvest</a:t>
            </a:r>
            <a:r>
              <a:rPr lang="en-US" sz="1600" b="1" dirty="0"/>
              <a:t> </a:t>
            </a:r>
            <a:r>
              <a:rPr lang="en-US" sz="1600" dirty="0"/>
              <a:t>services multiplex the sensor data into CSV-formatted OSDT channels (shown as </a:t>
            </a:r>
            <a:r>
              <a:rPr lang="en-US" sz="1600" b="1" dirty="0"/>
              <a:t>Data Out</a:t>
            </a:r>
            <a:r>
              <a:rPr lang="en-US" sz="1600" dirty="0"/>
              <a:t>). Various OSDT sink programs (e.g., </a:t>
            </a:r>
            <a:r>
              <a:rPr lang="en-US" sz="1600" b="1" dirty="0"/>
              <a:t>UDP Caster</a:t>
            </a:r>
            <a:r>
              <a:rPr lang="en-US" sz="1600" dirty="0"/>
              <a:t>, </a:t>
            </a:r>
            <a:r>
              <a:rPr lang="en-US" sz="1600" b="1" dirty="0"/>
              <a:t>UDP Capture</a:t>
            </a:r>
            <a:r>
              <a:rPr lang="en-US" sz="1600" dirty="0"/>
              <a:t>, </a:t>
            </a:r>
            <a:r>
              <a:rPr lang="en-US" sz="1600" b="1" dirty="0"/>
              <a:t>Blue Iridium</a:t>
            </a:r>
            <a:r>
              <a:rPr lang="en-US" sz="1600" dirty="0"/>
              <a:t>, and </a:t>
            </a:r>
            <a:r>
              <a:rPr lang="en-US" sz="1600" b="1" dirty="0"/>
              <a:t>Blue Serial</a:t>
            </a:r>
            <a:r>
              <a:rPr lang="en-US" sz="1600" dirty="0"/>
              <a:t>) read the </a:t>
            </a:r>
            <a:r>
              <a:rPr lang="en-US" sz="1600" b="1" dirty="0"/>
              <a:t>Data Out </a:t>
            </a:r>
            <a:r>
              <a:rPr lang="en-US" sz="1600" dirty="0"/>
              <a:t>channels and send data out over multiple radio interfaces.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XML Configuration and Control</a:t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7111"/>
            <a:ext cx="8229600" cy="1339362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smtClean="0"/>
              <a:t>The Sensor Pod can be dynamically reconfigured by modifying a global XML configuration file. Common management tasks can be accomplished efficiently by on-the-fly changes to this file, e.g., adding/removing sensors, changing sample rates, modifying communication policies. This greatly simplifies system configuration and management tasks and enables new science experiments that require real-time adaptive control.</a:t>
            </a:r>
          </a:p>
          <a:p>
            <a:endParaRPr lang="en-US" dirty="0"/>
          </a:p>
        </p:txBody>
      </p:sp>
      <p:sp>
        <p:nvSpPr>
          <p:cNvPr id="13" name="TextBox 67"/>
          <p:cNvSpPr txBox="1">
            <a:spLocks noChangeArrowheads="1"/>
          </p:cNvSpPr>
          <p:nvPr/>
        </p:nvSpPr>
        <p:spPr bwMode="auto">
          <a:xfrm>
            <a:off x="17699038" y="15816263"/>
            <a:ext cx="4792662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&lt;InstrumentList&gt;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&lt;Instrument&gt;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&lt;name&gt;seaFET&lt;/name&gt;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&lt;id&gt;1&lt;/id&gt;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&lt;serialnumber&gt;10.0.100&lt;/serialnumber&gt;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&lt;imaddress&gt;01&lt;/imaddress&gt;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&lt;commandsetlist&gt; 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&lt;commandset&gt;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&lt;startdatetime&gt;08/07/2011:10:00:00&lt;/startdatetime&gt;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&lt;enddatetime&gt;08/10/201123:00:00&lt;/enddatetime&gt;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&lt;frequency&gt;60&lt;/frequency&gt;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&lt;command&gt;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&lt;numberofretries&gt;3&lt;/numberofretries&gt;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&lt;timeout&gt;40&lt;/timeout&gt;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&lt;osdt-server-address&gt;localhost:3333&lt;/osdt-server-address&gt;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&lt;osdt-source-name&gt;seaFET01ctd&lt;/osdt-source-name&gt;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&lt;osdt-channel-mapping&gt;temp,pressure&lt;/channel-mapping&gt;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…</a:t>
            </a: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4" name="TextBox 67"/>
          <p:cNvSpPr txBox="1">
            <a:spLocks noChangeArrowheads="1"/>
          </p:cNvSpPr>
          <p:nvPr/>
        </p:nvSpPr>
        <p:spPr bwMode="auto">
          <a:xfrm>
            <a:off x="17851438" y="15968663"/>
            <a:ext cx="4792662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&lt;InstrumentList&gt;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&lt;Instrument&gt;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&lt;name&gt;seaFET&lt;/name&gt;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&lt;id&gt;1&lt;/id&gt;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&lt;serialnumber&gt;10.0.100&lt;/serialnumber&gt;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&lt;imaddress&gt;01&lt;/imaddress&gt;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&lt;commandsetlist&gt; 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&lt;commandset&gt;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&lt;startdatetime&gt;08/07/2011:10:00:00&lt;/startdatetime&gt;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&lt;enddatetime&gt;08/10/201123:00:00&lt;/enddatetime&gt;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&lt;frequency&gt;60&lt;/frequency&gt;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&lt;command&gt;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&lt;numberofretries&gt;3&lt;/numberofretries&gt;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&lt;timeout&gt;40&lt;/timeout&gt;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&lt;osdt-server-address&gt;localhost:3333&lt;/osdt-server-address&gt;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&lt;osdt-source-name&gt;seaFET01ctd&lt;/osdt-source-name&gt;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&lt;osdt-channel-mapping&gt;temp,pressure&lt;/channel-mapping&gt;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…</a:t>
            </a: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5" name="TextBox 67"/>
          <p:cNvSpPr txBox="1">
            <a:spLocks noChangeArrowheads="1"/>
          </p:cNvSpPr>
          <p:nvPr/>
        </p:nvSpPr>
        <p:spPr bwMode="auto">
          <a:xfrm>
            <a:off x="18003838" y="16121063"/>
            <a:ext cx="4792662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&lt;InstrumentList&gt;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&lt;Instrument&gt;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&lt;name&gt;seaFET&lt;/name&gt;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&lt;id&gt;1&lt;/id&gt;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&lt;serialnumber&gt;10.0.100&lt;/serialnumber&gt;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&lt;imaddress&gt;01&lt;/imaddress&gt;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&lt;commandsetlist&gt; 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&lt;commandset&gt;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&lt;startdatetime&gt;08/07/2011:10:00:00&lt;/startdatetime&gt;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&lt;enddatetime&gt;08/10/201123:00:00&lt;/enddatetime&gt;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&lt;frequency&gt;60&lt;/frequency&gt;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&lt;command&gt;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&lt;numberofretries&gt;3&lt;/numberofretries&gt;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&lt;timeout&gt;40&lt;/timeout&gt;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&lt;osdt-server-address&gt;localhost:3333&lt;/osdt-server-address&gt;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&lt;osdt-source-name&gt;seaFET01ctd&lt;/osdt-source-name&gt;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&lt;osdt-channel-mapping&gt;temp,pressure&lt;/channel-mapping&gt;</a:t>
            </a:r>
          </a:p>
          <a:p>
            <a:r>
              <a:rPr lang="en-US" sz="120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…</a:t>
            </a:r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16" name="TextBox 67"/>
          <p:cNvSpPr txBox="1">
            <a:spLocks noChangeArrowheads="1"/>
          </p:cNvSpPr>
          <p:nvPr/>
        </p:nvSpPr>
        <p:spPr bwMode="auto">
          <a:xfrm>
            <a:off x="17497425" y="15816263"/>
            <a:ext cx="4792662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InstrumentList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&lt;Instrument&gt;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&lt;name&gt;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seaFET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&lt;/name&gt;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&lt;id&gt;1&lt;/id&gt;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serialnumber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&gt;10.0.100&lt;/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serialnumber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imaddress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&gt;01&lt;/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imaddress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commandsetlist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 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commandset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startdatetime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&gt;08/07/2011:10:00:00&lt;/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startdatetime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enddatetime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&gt;08/10/201123:00:00&lt;/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enddatetime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&lt;frequency&gt;60&lt;/frequency&gt;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&lt;command&gt;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numberofretries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&gt;3&lt;/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numberofretries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&lt;timeout&gt;40&lt;/timeout&gt;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osdt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-server-address&gt;localhost:3333&lt;/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osdt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-server-address&gt;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osdt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-source-name&gt;seaFET01ctd&lt;/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osdt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-source-name&gt;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osdt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-channel-mapping&gt;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temp,pressure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&lt;/channel-mapping&gt;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…</a:t>
            </a:r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17" name="Group 82"/>
          <p:cNvGrpSpPr>
            <a:grpSpLocks/>
          </p:cNvGrpSpPr>
          <p:nvPr/>
        </p:nvGrpSpPr>
        <p:grpSpPr bwMode="auto">
          <a:xfrm>
            <a:off x="20046950" y="16195675"/>
            <a:ext cx="1860550" cy="800100"/>
            <a:chOff x="19335750" y="15959138"/>
            <a:chExt cx="1860550" cy="800100"/>
          </a:xfrm>
        </p:grpSpPr>
        <p:sp>
          <p:nvSpPr>
            <p:cNvPr id="18" name="Right Brace 17"/>
            <p:cNvSpPr/>
            <p:nvPr/>
          </p:nvSpPr>
          <p:spPr>
            <a:xfrm>
              <a:off x="19335750" y="15959138"/>
              <a:ext cx="266700" cy="8001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586575" y="15959138"/>
              <a:ext cx="1609725" cy="8001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latin typeface="Arial Narrow"/>
                  <a:cs typeface="Arial Narrow"/>
                </a:rPr>
                <a:t>Instrument</a:t>
              </a:r>
            </a:p>
            <a:p>
              <a:pPr algn="ctr"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latin typeface="Arial Narrow"/>
                  <a:cs typeface="Arial Narrow"/>
                </a:rPr>
                <a:t>Configuration: ID, Serial number, etc. </a:t>
              </a:r>
            </a:p>
          </p:txBody>
        </p:sp>
      </p:grpSp>
      <p:grpSp>
        <p:nvGrpSpPr>
          <p:cNvPr id="20" name="Group 80"/>
          <p:cNvGrpSpPr>
            <a:grpSpLocks/>
          </p:cNvGrpSpPr>
          <p:nvPr/>
        </p:nvGrpSpPr>
        <p:grpSpPr bwMode="auto">
          <a:xfrm>
            <a:off x="20810538" y="17279938"/>
            <a:ext cx="2036762" cy="520700"/>
            <a:chOff x="20175538" y="16821150"/>
            <a:chExt cx="2036762" cy="520700"/>
          </a:xfrm>
        </p:grpSpPr>
        <p:sp>
          <p:nvSpPr>
            <p:cNvPr id="21" name="Rectangle 20"/>
            <p:cNvSpPr/>
            <p:nvPr/>
          </p:nvSpPr>
          <p:spPr>
            <a:xfrm>
              <a:off x="20442238" y="16857662"/>
              <a:ext cx="1770062" cy="4476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 Narrow"/>
                  <a:cs typeface="Arial Narrow"/>
                </a:rPr>
                <a:t>Commands: start/end time and sampling frequency</a:t>
              </a:r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20175538" y="16821150"/>
              <a:ext cx="266700" cy="520700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3" name="Group 81"/>
          <p:cNvGrpSpPr>
            <a:grpSpLocks/>
          </p:cNvGrpSpPr>
          <p:nvPr/>
        </p:nvGrpSpPr>
        <p:grpSpPr bwMode="auto">
          <a:xfrm>
            <a:off x="20191413" y="17897475"/>
            <a:ext cx="2676525" cy="460375"/>
            <a:chOff x="19700875" y="17864138"/>
            <a:chExt cx="2676524" cy="460375"/>
          </a:xfrm>
        </p:grpSpPr>
        <p:sp>
          <p:nvSpPr>
            <p:cNvPr id="24" name="Right Brace 23"/>
            <p:cNvSpPr/>
            <p:nvPr/>
          </p:nvSpPr>
          <p:spPr bwMode="auto">
            <a:xfrm>
              <a:off x="19700875" y="17957801"/>
              <a:ext cx="309562" cy="366712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19985037" y="17864138"/>
              <a:ext cx="2392362" cy="4603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 Narrow"/>
                  <a:cs typeface="Arial Narrow"/>
                </a:rPr>
                <a:t>Commands: timing information, parsing information, IM address information</a:t>
              </a:r>
            </a:p>
          </p:txBody>
        </p:sp>
      </p:grpSp>
      <p:grpSp>
        <p:nvGrpSpPr>
          <p:cNvPr id="26" name="Group 79"/>
          <p:cNvGrpSpPr>
            <a:grpSpLocks/>
          </p:cNvGrpSpPr>
          <p:nvPr/>
        </p:nvGrpSpPr>
        <p:grpSpPr bwMode="auto">
          <a:xfrm>
            <a:off x="21359813" y="18443575"/>
            <a:ext cx="1846262" cy="584200"/>
            <a:chOff x="21196300" y="18240907"/>
            <a:chExt cx="1846263" cy="584201"/>
          </a:xfrm>
        </p:grpSpPr>
        <p:sp>
          <p:nvSpPr>
            <p:cNvPr id="27" name="Right Brace 26"/>
            <p:cNvSpPr/>
            <p:nvPr/>
          </p:nvSpPr>
          <p:spPr>
            <a:xfrm>
              <a:off x="21196300" y="18266307"/>
              <a:ext cx="230187" cy="558801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1426487" y="18240907"/>
              <a:ext cx="1616076" cy="5588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 Narrow"/>
                  <a:cs typeface="Arial Narrow"/>
                </a:rPr>
                <a:t>DataTurbine related operations: source name, channel names</a:t>
              </a:r>
            </a:p>
          </p:txBody>
        </p:sp>
      </p:grpSp>
      <p:sp>
        <p:nvSpPr>
          <p:cNvPr id="29" name="TextBox 67"/>
          <p:cNvSpPr txBox="1">
            <a:spLocks noChangeArrowheads="1"/>
          </p:cNvSpPr>
          <p:nvPr/>
        </p:nvSpPr>
        <p:spPr bwMode="auto">
          <a:xfrm>
            <a:off x="17649825" y="15968663"/>
            <a:ext cx="4792662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InstrumentList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&lt;Instrument&gt;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&lt;name&gt;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seaFET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&lt;/name&gt;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&lt;id&gt;1&lt;/id&gt;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serialnumber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&gt;10.0.100&lt;/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serialnumber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imaddress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&gt;01&lt;/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imaddress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commandsetlist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 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commandset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startdatetime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&gt;08/07/2011:10:00:00&lt;/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startdatetime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enddatetime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&gt;08/10/201123:00:00&lt;/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enddatetime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&lt;frequency&gt;60&lt;/frequency&gt;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&lt;command&gt;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numberofretries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&gt;3&lt;/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numberofretries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&lt;timeout&gt;40&lt;/timeout&gt;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osdt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-server-address&gt;localhost:3333&lt;/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osdt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-server-address&gt;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osdt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-source-name&gt;seaFET01ctd&lt;/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osdt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-source-name&gt;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      &lt;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osdt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-channel-mapping&gt;</a:t>
            </a:r>
            <a:r>
              <a:rPr lang="en-US" sz="1200" dirty="0" err="1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temp,pressure</a:t>
            </a:r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&lt;/channel-mapping&gt;</a:t>
            </a:r>
          </a:p>
          <a:p>
            <a:r>
              <a:rPr lang="en-US" sz="1200" dirty="0">
                <a:solidFill>
                  <a:srgbClr val="000000"/>
                </a:solidFill>
                <a:ea typeface="Arial Narrow" pitchFamily="1" charset="0"/>
                <a:cs typeface="Arial Narrow" pitchFamily="1" charset="0"/>
              </a:rPr>
              <a:t>…</a:t>
            </a:r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30" name="Group 82"/>
          <p:cNvGrpSpPr>
            <a:grpSpLocks/>
          </p:cNvGrpSpPr>
          <p:nvPr/>
        </p:nvGrpSpPr>
        <p:grpSpPr bwMode="auto">
          <a:xfrm>
            <a:off x="20199350" y="16348075"/>
            <a:ext cx="1860550" cy="800100"/>
            <a:chOff x="19335750" y="15959138"/>
            <a:chExt cx="1860550" cy="800100"/>
          </a:xfrm>
        </p:grpSpPr>
        <p:sp>
          <p:nvSpPr>
            <p:cNvPr id="31" name="Right Brace 30"/>
            <p:cNvSpPr/>
            <p:nvPr/>
          </p:nvSpPr>
          <p:spPr>
            <a:xfrm>
              <a:off x="19335750" y="15959138"/>
              <a:ext cx="266700" cy="80010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586575" y="15959138"/>
              <a:ext cx="1609725" cy="8001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latin typeface="Arial Narrow"/>
                  <a:cs typeface="Arial Narrow"/>
                </a:rPr>
                <a:t>Instrument</a:t>
              </a:r>
            </a:p>
            <a:p>
              <a:pPr algn="ctr">
                <a:defRPr/>
              </a:pPr>
              <a:r>
                <a:rPr lang="en-US" sz="1200" dirty="0">
                  <a:solidFill>
                    <a:sysClr val="windowText" lastClr="000000"/>
                  </a:solidFill>
                  <a:latin typeface="Arial Narrow"/>
                  <a:cs typeface="Arial Narrow"/>
                </a:rPr>
                <a:t>Configuration: ID, Serial number, etc. </a:t>
              </a:r>
            </a:p>
          </p:txBody>
        </p:sp>
      </p:grpSp>
      <p:grpSp>
        <p:nvGrpSpPr>
          <p:cNvPr id="33" name="Group 80"/>
          <p:cNvGrpSpPr>
            <a:grpSpLocks/>
          </p:cNvGrpSpPr>
          <p:nvPr/>
        </p:nvGrpSpPr>
        <p:grpSpPr bwMode="auto">
          <a:xfrm>
            <a:off x="20962938" y="17432338"/>
            <a:ext cx="2036762" cy="520700"/>
            <a:chOff x="20175538" y="16821150"/>
            <a:chExt cx="2036762" cy="520700"/>
          </a:xfrm>
        </p:grpSpPr>
        <p:sp>
          <p:nvSpPr>
            <p:cNvPr id="34" name="Rectangle 33"/>
            <p:cNvSpPr/>
            <p:nvPr/>
          </p:nvSpPr>
          <p:spPr>
            <a:xfrm>
              <a:off x="20442238" y="16857662"/>
              <a:ext cx="1770062" cy="4476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 Narrow"/>
                  <a:cs typeface="Arial Narrow"/>
                </a:rPr>
                <a:t>Commands: start/end time and sampling frequency</a:t>
              </a:r>
            </a:p>
          </p:txBody>
        </p:sp>
        <p:sp>
          <p:nvSpPr>
            <p:cNvPr id="35" name="Right Brace 34"/>
            <p:cNvSpPr/>
            <p:nvPr/>
          </p:nvSpPr>
          <p:spPr>
            <a:xfrm>
              <a:off x="20175538" y="16821150"/>
              <a:ext cx="266700" cy="520700"/>
            </a:xfrm>
            <a:prstGeom prst="rightBrace">
              <a:avLst>
                <a:gd name="adj1" fmla="val 8333"/>
                <a:gd name="adj2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6" name="Group 81"/>
          <p:cNvGrpSpPr>
            <a:grpSpLocks/>
          </p:cNvGrpSpPr>
          <p:nvPr/>
        </p:nvGrpSpPr>
        <p:grpSpPr bwMode="auto">
          <a:xfrm>
            <a:off x="20343813" y="18049875"/>
            <a:ext cx="2676525" cy="460375"/>
            <a:chOff x="19700875" y="17864138"/>
            <a:chExt cx="2676524" cy="460375"/>
          </a:xfrm>
        </p:grpSpPr>
        <p:sp>
          <p:nvSpPr>
            <p:cNvPr id="37" name="Right Brace 36"/>
            <p:cNvSpPr/>
            <p:nvPr/>
          </p:nvSpPr>
          <p:spPr bwMode="auto">
            <a:xfrm>
              <a:off x="19700875" y="17957801"/>
              <a:ext cx="309562" cy="366712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9985037" y="17864138"/>
              <a:ext cx="2392362" cy="4603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 Narrow"/>
                  <a:cs typeface="Arial Narrow"/>
                </a:rPr>
                <a:t>Commands: timing information, parsing information, IM address information</a:t>
              </a:r>
            </a:p>
          </p:txBody>
        </p:sp>
      </p:grpSp>
      <p:grpSp>
        <p:nvGrpSpPr>
          <p:cNvPr id="39" name="Group 79"/>
          <p:cNvGrpSpPr>
            <a:grpSpLocks/>
          </p:cNvGrpSpPr>
          <p:nvPr/>
        </p:nvGrpSpPr>
        <p:grpSpPr bwMode="auto">
          <a:xfrm>
            <a:off x="21512213" y="18595975"/>
            <a:ext cx="1846262" cy="584200"/>
            <a:chOff x="21196300" y="18240907"/>
            <a:chExt cx="1846263" cy="584201"/>
          </a:xfrm>
        </p:grpSpPr>
        <p:sp>
          <p:nvSpPr>
            <p:cNvPr id="40" name="Right Brace 39"/>
            <p:cNvSpPr/>
            <p:nvPr/>
          </p:nvSpPr>
          <p:spPr>
            <a:xfrm>
              <a:off x="21196300" y="18266307"/>
              <a:ext cx="230187" cy="558801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1426487" y="18240907"/>
              <a:ext cx="1616076" cy="5588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  <a:latin typeface="Arial Narrow"/>
                  <a:cs typeface="Arial Narrow"/>
                </a:rPr>
                <a:t>DataTurbine related operations: source name, channel names</a:t>
              </a:r>
            </a:p>
          </p:txBody>
        </p:sp>
      </p:grpSp>
      <p:pic>
        <p:nvPicPr>
          <p:cNvPr id="42" name="Picture 41" descr="SensorPod-Conf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77" y="2496473"/>
            <a:ext cx="7599161" cy="4029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Planned OA Deployments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42" name="Picture 45" descr="palmyra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703"/>
            <a:ext cx="3621210" cy="169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54"/>
          <p:cNvSpPr txBox="1">
            <a:spLocks noChangeArrowheads="1"/>
          </p:cNvSpPr>
          <p:nvPr/>
        </p:nvSpPr>
        <p:spPr bwMode="auto">
          <a:xfrm>
            <a:off x="978380" y="3297763"/>
            <a:ext cx="2362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Palmyra Atoll</a:t>
            </a:r>
          </a:p>
        </p:txBody>
      </p:sp>
      <p:pic>
        <p:nvPicPr>
          <p:cNvPr id="44" name="Picture 53" descr="MCR-LTE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4830" y="1600703"/>
            <a:ext cx="2285360" cy="171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55"/>
          <p:cNvSpPr txBox="1">
            <a:spLocks noChangeArrowheads="1"/>
          </p:cNvSpPr>
          <p:nvPr/>
        </p:nvSpPr>
        <p:spPr bwMode="auto">
          <a:xfrm>
            <a:off x="4956918" y="3382776"/>
            <a:ext cx="195299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 err="1"/>
              <a:t>Moorea</a:t>
            </a:r>
            <a:r>
              <a:rPr lang="en-US" sz="1600" b="1" dirty="0"/>
              <a:t> LTER</a:t>
            </a:r>
          </a:p>
        </p:txBody>
      </p:sp>
      <p:pic>
        <p:nvPicPr>
          <p:cNvPr id="46" name="Content Placeholder 5" descr="P1060581.JPG"/>
          <p:cNvPicPr>
            <a:picLocks noChangeAspect="1"/>
          </p:cNvPicPr>
          <p:nvPr/>
        </p:nvPicPr>
        <p:blipFill>
          <a:blip r:embed="rId4"/>
          <a:srcRect l="-18187" r="-18187"/>
          <a:stretch>
            <a:fillRect/>
          </a:stretch>
        </p:blipFill>
        <p:spPr bwMode="auto">
          <a:xfrm>
            <a:off x="0" y="3925361"/>
            <a:ext cx="2306637" cy="126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Content Placeholder 3" descr="CO2Pro.jpg"/>
          <p:cNvPicPr>
            <a:picLocks noChangeAspect="1"/>
          </p:cNvPicPr>
          <p:nvPr/>
        </p:nvPicPr>
        <p:blipFill>
          <a:blip r:embed="rId5"/>
          <a:srcRect l="-14880" r="-14880"/>
          <a:stretch>
            <a:fillRect/>
          </a:stretch>
        </p:blipFill>
        <p:spPr bwMode="auto">
          <a:xfrm>
            <a:off x="2208692" y="3920063"/>
            <a:ext cx="2263775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Content Placeholder 3" descr="P1060582.JPG"/>
          <p:cNvPicPr>
            <a:picLocks noChangeAspect="1"/>
          </p:cNvPicPr>
          <p:nvPr/>
        </p:nvPicPr>
        <p:blipFill>
          <a:blip r:embed="rId6"/>
          <a:srcRect l="-18187" r="-18187"/>
          <a:stretch>
            <a:fillRect/>
          </a:stretch>
        </p:blipFill>
        <p:spPr bwMode="auto">
          <a:xfrm>
            <a:off x="4304111" y="3963461"/>
            <a:ext cx="205740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Content Placeholder 3" descr="P1060583.JPG"/>
          <p:cNvPicPr>
            <a:picLocks noChangeAspect="1"/>
          </p:cNvPicPr>
          <p:nvPr/>
        </p:nvPicPr>
        <p:blipFill>
          <a:blip r:embed="rId7"/>
          <a:srcRect l="-18187" r="-18187"/>
          <a:stretch>
            <a:fillRect/>
          </a:stretch>
        </p:blipFill>
        <p:spPr bwMode="auto">
          <a:xfrm>
            <a:off x="6381280" y="3963461"/>
            <a:ext cx="21209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Box 51"/>
          <p:cNvSpPr txBox="1"/>
          <p:nvPr/>
        </p:nvSpPr>
        <p:spPr>
          <a:xfrm>
            <a:off x="158772" y="5357603"/>
            <a:ext cx="2147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Martz </a:t>
            </a:r>
            <a:r>
              <a:rPr lang="en-US" sz="1200" b="1" dirty="0" err="1" smtClean="0"/>
              <a:t>SeapHox</a:t>
            </a:r>
            <a:r>
              <a:rPr lang="en-US" sz="1200" b="1" dirty="0" smtClean="0"/>
              <a:t>: </a:t>
            </a:r>
            <a:r>
              <a:rPr lang="en-US" sz="1200" dirty="0" smtClean="0"/>
              <a:t>pH,</a:t>
            </a:r>
            <a:r>
              <a:rPr lang="en-US" sz="1200" b="1" dirty="0" smtClean="0"/>
              <a:t> </a:t>
            </a:r>
            <a:r>
              <a:rPr lang="en-US" sz="1200" dirty="0" smtClean="0"/>
              <a:t>conductivity, temperature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50565" y="5357875"/>
            <a:ext cx="1980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Pro-Oceanus CO2-Pro: </a:t>
            </a:r>
            <a:r>
              <a:rPr lang="en-US" sz="1200" dirty="0" smtClean="0"/>
              <a:t>PCO2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632440" y="5357875"/>
            <a:ext cx="14995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MBARI-modified: </a:t>
            </a:r>
            <a:r>
              <a:rPr lang="en-US" sz="1200" dirty="0" smtClean="0"/>
              <a:t>pH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620610" y="5357875"/>
            <a:ext cx="18815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Sea-Bird Inductive Modem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0090"/>
                </a:solidFill>
              </a:rPr>
              <a:t>Planned Lake Deployment</a:t>
            </a:r>
            <a:endParaRPr lang="en-US" sz="4000" b="1" dirty="0">
              <a:solidFill>
                <a:srgbClr val="000090"/>
              </a:solidFill>
            </a:endParaRPr>
          </a:p>
        </p:txBody>
      </p:sp>
      <p:pic>
        <p:nvPicPr>
          <p:cNvPr id="4" name="Picture 52" descr="NTL-Cruystal-Trou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7014" y="2458008"/>
            <a:ext cx="1968500" cy="187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63"/>
          <p:cNvSpPr txBox="1">
            <a:spLocks noChangeArrowheads="1"/>
          </p:cNvSpPr>
          <p:nvPr/>
        </p:nvSpPr>
        <p:spPr bwMode="auto">
          <a:xfrm>
            <a:off x="1014764" y="4331258"/>
            <a:ext cx="2362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NTL LTER</a:t>
            </a:r>
          </a:p>
        </p:txBody>
      </p:sp>
      <p:pic>
        <p:nvPicPr>
          <p:cNvPr id="6" name="Picture 70" descr="Hydrolab-DS5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91289" y="2278620"/>
            <a:ext cx="1209675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1"/>
          <p:cNvSpPr txBox="1">
            <a:spLocks noChangeArrowheads="1"/>
          </p:cNvSpPr>
          <p:nvPr/>
        </p:nvSpPr>
        <p:spPr bwMode="auto">
          <a:xfrm>
            <a:off x="3262664" y="3920095"/>
            <a:ext cx="209073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Hydro-lab DS-5: </a:t>
            </a:r>
            <a:r>
              <a:rPr lang="en-US" sz="1600" dirty="0"/>
              <a:t>chlorophyll, dissolved oxygen</a:t>
            </a:r>
            <a:endParaRPr lang="en-US" sz="1600" b="1" dirty="0"/>
          </a:p>
        </p:txBody>
      </p:sp>
      <p:pic>
        <p:nvPicPr>
          <p:cNvPr id="8" name="Picture 72" descr="T-Node-Cable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7464" y="2499283"/>
            <a:ext cx="1736725" cy="115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3" descr="T-Node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85114" y="2499283"/>
            <a:ext cx="1187450" cy="119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74"/>
          <p:cNvSpPr txBox="1">
            <a:spLocks noChangeArrowheads="1"/>
          </p:cNvSpPr>
          <p:nvPr/>
        </p:nvSpPr>
        <p:spPr bwMode="auto">
          <a:xfrm>
            <a:off x="5629627" y="3915333"/>
            <a:ext cx="20891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/>
              <a:t>NexSens T-Node: </a:t>
            </a:r>
            <a:r>
              <a:rPr lang="en-US" sz="1600"/>
              <a:t>temperature</a:t>
            </a:r>
            <a:endParaRPr lang="en-US" sz="1600" b="1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6858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0090"/>
                </a:solidFill>
              </a:rPr>
              <a:t>Outline</a:t>
            </a:r>
            <a:endParaRPr lang="en-US" sz="4000" dirty="0">
              <a:solidFill>
                <a:srgbClr val="000090"/>
              </a:solidFill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458200" cy="4114800"/>
          </a:xfrm>
        </p:spPr>
        <p:txBody>
          <a:bodyPr>
            <a:normAutofit/>
          </a:bodyPr>
          <a:lstStyle/>
          <a:p>
            <a:r>
              <a:rPr lang="en-US" dirty="0"/>
              <a:t>Environmental Observing Systems</a:t>
            </a:r>
          </a:p>
          <a:p>
            <a:r>
              <a:rPr lang="en-US" dirty="0"/>
              <a:t>Streaming Data Middleware</a:t>
            </a:r>
            <a:endParaRPr lang="en-US" dirty="0" smtClean="0"/>
          </a:p>
          <a:p>
            <a:r>
              <a:rPr lang="en-US" dirty="0" smtClean="0"/>
              <a:t>Open Source </a:t>
            </a:r>
            <a:r>
              <a:rPr lang="en-US" dirty="0" err="1" smtClean="0"/>
              <a:t>DataTurbine</a:t>
            </a:r>
            <a:r>
              <a:rPr lang="en-US" dirty="0" smtClean="0"/>
              <a:t> Overview</a:t>
            </a:r>
          </a:p>
          <a:p>
            <a:r>
              <a:rPr lang="en-US" dirty="0" smtClean="0"/>
              <a:t>Android Sensor Pod</a:t>
            </a:r>
          </a:p>
          <a:p>
            <a:r>
              <a:rPr lang="en-US" dirty="0" smtClean="0"/>
              <a:t>Sensor Network Software O&amp;M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370667"/>
            <a:ext cx="8229600" cy="1636889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Sensor-Rocks: Sensor Network Software O&amp;M Automation</a:t>
            </a:r>
            <a:br>
              <a:rPr lang="en-US" b="1" dirty="0" smtClean="0">
                <a:solidFill>
                  <a:srgbClr val="008000"/>
                </a:solidFill>
              </a:rPr>
            </a:b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2930" y="4222845"/>
            <a:ext cx="615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</a:rPr>
              <a:t>Sameer Tilak and Philip </a:t>
            </a:r>
            <a:r>
              <a:rPr lang="en-US" sz="2800" b="1" dirty="0">
                <a:solidFill>
                  <a:srgbClr val="0000FF"/>
                </a:solidFill>
              </a:rPr>
              <a:t>Papadopoulos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0090"/>
                </a:solidFill>
              </a:rPr>
              <a:t>Current Software O&amp;M Approach</a:t>
            </a:r>
            <a:endParaRPr lang="en-US" sz="4000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state-of-the-art approach relies on system administrators to build and manage these footprints as </a:t>
            </a:r>
            <a:r>
              <a:rPr lang="en-US" i="1" dirty="0" smtClean="0"/>
              <a:t>golden images</a:t>
            </a:r>
            <a:r>
              <a:rPr lang="en-US" dirty="0" smtClean="0"/>
              <a:t> that are then burned into similar sensors either in the lab or using Over The Air Programming (OTAP)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Current manual software O&amp;M approach does not guarantee reproducibility and does not scale!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Motivation: Automating Sensor Device and Network Definition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Inexpensive sensor devices have no interactive screens and must therefore be configured only using a flashed-system image for which there exist only hand-build techniques today for this step </a:t>
            </a:r>
          </a:p>
          <a:p>
            <a:r>
              <a:rPr lang="en-US" dirty="0" smtClean="0"/>
              <a:t>Scaling to 100s or 1000s of sensors means that we must be able to handle hardware heterogeneity of individual sensors without the time-consuming process of building a highly-customized, independent image for each variant; and </a:t>
            </a:r>
          </a:p>
          <a:p>
            <a:r>
              <a:rPr lang="en-US" dirty="0" smtClean="0"/>
              <a:t>We want better reproducibility of the basic software configuration so that we can easily adjust to the rapid changes of the Android environment and reap the benefits of new capabilities.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0090"/>
                </a:solidFill>
              </a:rPr>
              <a:t>Rocks Background</a:t>
            </a:r>
            <a:endParaRPr lang="en-US" sz="4000" b="1" dirty="0">
              <a:solidFill>
                <a:srgbClr val="00009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5556" y="1417638"/>
            <a:ext cx="798124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Rocks is a software toolkit that solves the computing cluster definition, deployment and management problem and has reduced the time from raw hardware to a working system within the Data Centers from days/weeks to a few hours. </a:t>
            </a:r>
          </a:p>
          <a:p>
            <a:endParaRPr lang="en-US" sz="2400" dirty="0" smtClean="0"/>
          </a:p>
          <a:p>
            <a:pPr>
              <a:buFont typeface="Arial"/>
              <a:buChar char="•"/>
            </a:pPr>
            <a:r>
              <a:rPr lang="en-US" sz="2400" dirty="0" smtClean="0"/>
              <a:t> The toolkit treats a complete software footprint on any machine as a set of software packages and configuration that together form a Rocks Appliance </a:t>
            </a:r>
            <a:r>
              <a:rPr lang="en-US" sz="2400" i="1" dirty="0" smtClean="0"/>
              <a:t>(e.g., </a:t>
            </a:r>
            <a:r>
              <a:rPr lang="en-US" sz="2400" dirty="0" smtClean="0"/>
              <a:t>database, parallel file servers, load managers, software routers). Appliances can share packages and configuration.</a:t>
            </a:r>
          </a:p>
          <a:p>
            <a:endParaRPr lang="en-US" sz="2400" dirty="0" smtClean="0"/>
          </a:p>
          <a:p>
            <a:r>
              <a:rPr lang="en-US" sz="2400" dirty="0" smtClean="0"/>
              <a:t> 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Data Center Configuration using Rocks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4" name="Picture 3" descr="RocksGraph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17638"/>
            <a:ext cx="4416777" cy="3803472"/>
          </a:xfrm>
          <a:prstGeom prst="rect">
            <a:avLst/>
          </a:prstGeom>
        </p:spPr>
      </p:pic>
      <p:pic>
        <p:nvPicPr>
          <p:cNvPr id="5" name="Picture 4" descr="camera-arch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06263" y="1644593"/>
            <a:ext cx="3980537" cy="35765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311" y="4868334"/>
            <a:ext cx="3578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Portion and a Complete Rocks </a:t>
            </a:r>
            <a:r>
              <a:rPr lang="en-US" dirty="0" err="1" smtClean="0"/>
              <a:t>Config</a:t>
            </a:r>
            <a:r>
              <a:rPr lang="en-US" dirty="0" smtClean="0"/>
              <a:t>. Graph. Software installation on a given node is performed through the traversal of the configuration graphs.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0667" y="5729111"/>
            <a:ext cx="320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Rocks-based sample Data center architecture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90"/>
                </a:solidFill>
              </a:rPr>
              <a:t>Research Questions</a:t>
            </a:r>
            <a:endParaRPr lang="en-US" b="1" dirty="0">
              <a:solidFill>
                <a:srgbClr val="00009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How can you develop a scalable and programmatic mechanism to define software footprint of individual sensors and sensor networks such that it guarantees reproducibility of sensor network </a:t>
            </a:r>
            <a:r>
              <a:rPr lang="en-US" dirty="0" err="1" smtClean="0"/>
              <a:t>cyberinfrastructure</a:t>
            </a:r>
            <a:r>
              <a:rPr lang="en-US" dirty="0" smtClean="0"/>
              <a:t>?</a:t>
            </a:r>
          </a:p>
          <a:p>
            <a:r>
              <a:rPr lang="en-US" dirty="0" smtClean="0"/>
              <a:t>Can you take a software tool designed to define systems (clusters) in a “friendly” data center environment and scale it down to resource-constrained sensor networks without losing its expressiveness?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5899667"/>
            <a:ext cx="8229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Hypothesis: Sensor-Rocks- Modular system footprint construction will become essential as system complexity grows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0090"/>
                </a:solidFill>
              </a:rPr>
              <a:t>Android Software Stack</a:t>
            </a:r>
            <a:endParaRPr lang="en-US" sz="4000" b="1" dirty="0">
              <a:solidFill>
                <a:srgbClr val="000090"/>
              </a:solidFill>
            </a:endParaRPr>
          </a:p>
        </p:txBody>
      </p:sp>
      <p:pic>
        <p:nvPicPr>
          <p:cNvPr id="5" name="Picture 4" descr="slide2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2222" y="1313778"/>
            <a:ext cx="4594578" cy="2397452"/>
          </a:xfrm>
          <a:prstGeom prst="rect">
            <a:avLst/>
          </a:prstGeom>
        </p:spPr>
      </p:pic>
      <p:pic>
        <p:nvPicPr>
          <p:cNvPr id="6" name="Picture 5" descr="slide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199" y="1313778"/>
            <a:ext cx="3014133" cy="2566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1667" y="4237344"/>
            <a:ext cx="3598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Android application and kernel</a:t>
            </a:r>
            <a:r>
              <a:rPr lang="en-US" dirty="0" smtClean="0"/>
              <a:t> </a:t>
            </a:r>
            <a:r>
              <a:rPr lang="en-US" i="1" dirty="0" smtClean="0"/>
              <a:t>stack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0000" y="4135953"/>
            <a:ext cx="4908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key system definition differences between Android </a:t>
            </a:r>
          </a:p>
          <a:p>
            <a:r>
              <a:rPr lang="en-US" i="1" dirty="0" smtClean="0"/>
              <a:t>and Full Linux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883675"/>
            <a:ext cx="89605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No scriptable system definition framework like </a:t>
            </a:r>
            <a:r>
              <a:rPr lang="en-US" dirty="0" err="1" smtClean="0"/>
              <a:t>Redhat's</a:t>
            </a:r>
            <a:r>
              <a:rPr lang="en-US" dirty="0" smtClean="0"/>
              <a:t> </a:t>
            </a:r>
            <a:r>
              <a:rPr lang="en-US" dirty="0" err="1" smtClean="0"/>
              <a:t>Kickstart</a:t>
            </a:r>
            <a:r>
              <a:rPr lang="en-US" dirty="0" smtClean="0"/>
              <a:t> exists today for Android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Unlike installed Linux systems, common tools for modifying configuration files via scripting languages are not part of the installed Android </a:t>
            </a:r>
            <a:r>
              <a:rPr lang="en-US" dirty="0" err="1" smtClean="0"/>
              <a:t>environmet</a:t>
            </a:r>
            <a:r>
              <a:rPr lang="en-US" dirty="0" smtClean="0"/>
              <a:t>.  This means that Linux can be used to automatically define and configure itself (this is what happens when you install from a </a:t>
            </a:r>
            <a:r>
              <a:rPr lang="en-US" dirty="0" err="1" smtClean="0"/>
              <a:t>DVD)nt</a:t>
            </a:r>
            <a:r>
              <a:rPr lang="en-US" dirty="0" smtClean="0"/>
              <a:t>, but Android does not have the same closed form.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sz="3000" b="1" dirty="0">
                <a:solidFill>
                  <a:srgbClr val="000090"/>
                </a:solidFill>
              </a:rPr>
              <a:t>Observing Systems Approach to Environmental Science</a:t>
            </a:r>
            <a:endParaRPr lang="en-US" sz="4000" dirty="0">
              <a:solidFill>
                <a:srgbClr val="000090"/>
              </a:solidFill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686800" cy="48006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2000"/>
              <a:t>Scientific Grand Challenges 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NRC (National Research Council).  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2001 Grand Challenges in Environmental Sciences</a:t>
            </a:r>
          </a:p>
          <a:p>
            <a:pPr lvl="2">
              <a:lnSpc>
                <a:spcPct val="85000"/>
              </a:lnSpc>
            </a:pPr>
            <a:r>
              <a:rPr lang="en-US" sz="1600"/>
              <a:t>Biodiversity</a:t>
            </a:r>
          </a:p>
          <a:p>
            <a:pPr lvl="2">
              <a:lnSpc>
                <a:spcPct val="85000"/>
              </a:lnSpc>
            </a:pPr>
            <a:r>
              <a:rPr lang="en-US" sz="1600"/>
              <a:t>Biogeochemical cycles</a:t>
            </a:r>
          </a:p>
          <a:p>
            <a:pPr lvl="2">
              <a:lnSpc>
                <a:spcPct val="85000"/>
              </a:lnSpc>
            </a:pPr>
            <a:r>
              <a:rPr lang="en-US" sz="1600"/>
              <a:t>Climate Change </a:t>
            </a:r>
          </a:p>
          <a:p>
            <a:pPr lvl="2">
              <a:lnSpc>
                <a:spcPct val="85000"/>
              </a:lnSpc>
            </a:pPr>
            <a:r>
              <a:rPr lang="en-US" sz="1600"/>
              <a:t>Hydroecology</a:t>
            </a:r>
          </a:p>
          <a:p>
            <a:pPr lvl="2">
              <a:lnSpc>
                <a:spcPct val="85000"/>
              </a:lnSpc>
            </a:pPr>
            <a:r>
              <a:rPr lang="en-US" sz="1600"/>
              <a:t>Infectious Disease</a:t>
            </a:r>
          </a:p>
          <a:p>
            <a:pPr lvl="2">
              <a:lnSpc>
                <a:spcPct val="85000"/>
              </a:lnSpc>
            </a:pPr>
            <a:r>
              <a:rPr lang="en-US" sz="1600"/>
              <a:t>Invasive Species</a:t>
            </a:r>
          </a:p>
          <a:p>
            <a:pPr lvl="2">
              <a:lnSpc>
                <a:spcPct val="85000"/>
              </a:lnSpc>
            </a:pPr>
            <a:r>
              <a:rPr lang="en-US" sz="1600"/>
              <a:t>Land Use</a:t>
            </a:r>
          </a:p>
          <a:p>
            <a:pPr>
              <a:lnSpc>
                <a:spcPct val="85000"/>
              </a:lnSpc>
            </a:pPr>
            <a:r>
              <a:rPr lang="en-US" sz="2000"/>
              <a:t>Comprehensive Approach: 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Real-time multi-resolution observations (sensors, imagery, labs, people)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Production of quality scientific products (synthesis, modeling, forecasts)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Collaboration across scientists, programs, agencies, countries</a:t>
            </a:r>
          </a:p>
        </p:txBody>
      </p:sp>
      <p:pic>
        <p:nvPicPr>
          <p:cNvPr id="62468" name="Picture 4" descr="orbmonrt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2590800"/>
            <a:ext cx="3048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5" descr="CZ27"/>
          <p:cNvPicPr>
            <a:picLocks noChangeAspect="1" noChangeArrowheads="1"/>
          </p:cNvPicPr>
          <p:nvPr/>
        </p:nvPicPr>
        <p:blipFill>
          <a:blip r:embed="rId3">
            <a:lum bright="12000" contrast="-18000"/>
          </a:blip>
          <a:srcRect/>
          <a:stretch>
            <a:fillRect/>
          </a:stretch>
        </p:blipFill>
        <p:spPr bwMode="auto">
          <a:xfrm>
            <a:off x="6324600" y="990600"/>
            <a:ext cx="2514600" cy="1519238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685800"/>
          </a:xfrm>
        </p:spPr>
        <p:txBody>
          <a:bodyPr/>
          <a:lstStyle/>
          <a:p>
            <a:r>
              <a:rPr lang="en-US" sz="3000" b="1" dirty="0">
                <a:solidFill>
                  <a:srgbClr val="000090"/>
                </a:solidFill>
              </a:rPr>
              <a:t>Observing Systems CI Requirements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839200" cy="472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2400"/>
              <a:t>Numerous observing systems being planned or built – from local to global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Ecology, Oceanography, Seismology, Engineering, Hydrology</a:t>
            </a:r>
          </a:p>
          <a:p>
            <a:pPr lvl="1">
              <a:lnSpc>
                <a:spcPct val="85000"/>
              </a:lnSpc>
            </a:pPr>
            <a:endParaRPr lang="en-US" sz="1800"/>
          </a:p>
          <a:p>
            <a:pPr>
              <a:lnSpc>
                <a:spcPct val="85000"/>
              </a:lnSpc>
            </a:pPr>
            <a:r>
              <a:rPr lang="en-US" sz="2400"/>
              <a:t>All have similar CI requirements wrt data acquisition, instrument management, and state-of-health monitoring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Reliable data capture and transport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Persistent monitoring of numerous data channels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Automated processing, event detection, analysis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Integration across heterogeneous resources and systems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Real-time tasking and remote operations</a:t>
            </a:r>
          </a:p>
          <a:p>
            <a:pPr lvl="1">
              <a:lnSpc>
                <a:spcPct val="85000"/>
              </a:lnSpc>
            </a:pPr>
            <a:r>
              <a:rPr lang="en-US" sz="1800"/>
              <a:t>Secure access to system resources</a:t>
            </a:r>
          </a:p>
          <a:p>
            <a:pPr lvl="1">
              <a:lnSpc>
                <a:spcPct val="85000"/>
              </a:lnSpc>
            </a:pPr>
            <a:endParaRPr lang="en-US" sz="1800"/>
          </a:p>
          <a:p>
            <a:pPr>
              <a:lnSpc>
                <a:spcPct val="85000"/>
              </a:lnSpc>
            </a:pPr>
            <a:r>
              <a:rPr lang="en-US" sz="2400"/>
              <a:t>Streaming data middleware provides the framework for application development and integration</a:t>
            </a:r>
            <a:endParaRPr lang="en-US" sz="2000"/>
          </a:p>
          <a:p>
            <a:pPr lvl="1">
              <a:lnSpc>
                <a:spcPct val="85000"/>
              </a:lnSpc>
            </a:pPr>
            <a:endParaRPr lang="en-US" sz="1800"/>
          </a:p>
          <a:p>
            <a:pPr lvl="1">
              <a:lnSpc>
                <a:spcPct val="85000"/>
              </a:lnSpc>
            </a:pPr>
            <a:endParaRPr lang="en-US" sz="1800"/>
          </a:p>
          <a:p>
            <a:pPr lvl="1">
              <a:lnSpc>
                <a:spcPct val="85000"/>
              </a:lnSpc>
            </a:pPr>
            <a:endParaRPr lang="en-US" sz="2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0090"/>
                </a:solidFill>
              </a:rPr>
              <a:t>Streaming Data Middleware</a:t>
            </a:r>
            <a:endParaRPr lang="en-US" sz="4000" dirty="0">
              <a:solidFill>
                <a:srgbClr val="00009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76400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Common programming layer for real-time systems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Enables integration of real-time components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Provides abstractions over vendor-specific products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Supports in-network processing (buffering, time synch …)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2000"/>
              <a:t>Make data streams first class objects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Addressable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Efficient operations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Monitoring, QA/QC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Event detection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Replication and subscription 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Reliable transport</a:t>
            </a:r>
          </a:p>
          <a:p>
            <a:pPr>
              <a:lnSpc>
                <a:spcPct val="90000"/>
              </a:lnSpc>
            </a:pPr>
            <a:endParaRPr lang="en-US" sz="1400"/>
          </a:p>
        </p:txBody>
      </p:sp>
      <p:pic>
        <p:nvPicPr>
          <p:cNvPr id="34820" name="Picture 4" descr="UCL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962400"/>
            <a:ext cx="3810000" cy="1693863"/>
          </a:xfrm>
          <a:prstGeom prst="rect">
            <a:avLst/>
          </a:prstGeom>
          <a:noFill/>
        </p:spPr>
      </p:pic>
      <p:pic>
        <p:nvPicPr>
          <p:cNvPr id="34821" name="Picture 5" descr="DT routing exampl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07200" y="1447800"/>
            <a:ext cx="186055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8610600" cy="914400"/>
          </a:xfrm>
        </p:spPr>
        <p:txBody>
          <a:bodyPr>
            <a:noAutofit/>
          </a:bodyPr>
          <a:lstStyle/>
          <a:p>
            <a:r>
              <a:rPr lang="en-US" sz="3600" b="1" i="1" dirty="0" smtClean="0">
                <a:solidFill>
                  <a:srgbClr val="000090"/>
                </a:solidFill>
                <a:cs typeface="Times New Roman"/>
              </a:rPr>
              <a:t>Open Source </a:t>
            </a:r>
            <a:r>
              <a:rPr lang="en-US" sz="3600" b="1" i="1" dirty="0" err="1" smtClean="0">
                <a:solidFill>
                  <a:srgbClr val="000090"/>
                </a:solidFill>
                <a:cs typeface="Times New Roman"/>
              </a:rPr>
              <a:t>DataTurbine</a:t>
            </a:r>
            <a:r>
              <a:rPr lang="en-US" sz="3600" b="1" i="1" dirty="0" smtClean="0">
                <a:solidFill>
                  <a:srgbClr val="000090"/>
                </a:solidFill>
                <a:cs typeface="Times New Roman"/>
              </a:rPr>
              <a:t> </a:t>
            </a:r>
            <a:br>
              <a:rPr lang="en-US" sz="3600" b="1" i="1" dirty="0" smtClean="0">
                <a:solidFill>
                  <a:srgbClr val="000090"/>
                </a:solidFill>
                <a:cs typeface="Times New Roman"/>
              </a:rPr>
            </a:br>
            <a:endParaRPr lang="en-US" sz="3600" i="1" dirty="0">
              <a:solidFill>
                <a:srgbClr val="000090"/>
              </a:solidFill>
              <a:cs typeface="Times New Roman"/>
            </a:endParaRP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09600" y="152400"/>
            <a:ext cx="77724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 anchor="ctr">
            <a:prstTxWarp prst="textNoShape">
              <a:avLst/>
            </a:prstTxWarp>
          </a:bodyPr>
          <a:lstStyle/>
          <a:p>
            <a:pPr algn="ctr" eaLnBrk="1" hangingPunct="1"/>
            <a:endParaRPr lang="en-US" sz="3200" u="none">
              <a:solidFill>
                <a:schemeClr val="tx2"/>
              </a:solidFill>
            </a:endParaRP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228600" y="1222375"/>
            <a:ext cx="6149898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u="none" dirty="0" smtClean="0"/>
              <a:t> Open Source Middleware for sensor networks and streaming data applications.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u="none" dirty="0" smtClean="0"/>
              <a:t> Provides support for integrating heterogeneous sensors and instruments.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u="none" dirty="0"/>
              <a:t> Scalable support for in-network intelligent routing, data processing, filtering, and topology management</a:t>
            </a:r>
            <a:endParaRPr lang="en-US" sz="2400" u="none" dirty="0" smtClean="0"/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u="none" dirty="0" smtClean="0"/>
              <a:t>Originally developed </a:t>
            </a:r>
            <a:r>
              <a:rPr lang="en-US" sz="2400" u="none" dirty="0"/>
              <a:t>by </a:t>
            </a:r>
            <a:r>
              <a:rPr lang="en-US" sz="2400" u="none" dirty="0" err="1"/>
              <a:t>Creare</a:t>
            </a:r>
            <a:r>
              <a:rPr lang="en-US" sz="2400" u="none" dirty="0"/>
              <a:t> Inc., </a:t>
            </a:r>
            <a:r>
              <a:rPr lang="en-US" sz="2400" u="none" dirty="0">
                <a:hlinkClick r:id="rId3"/>
              </a:rPr>
              <a:t>http://www.creare.com/</a:t>
            </a:r>
            <a:r>
              <a:rPr lang="en-US" sz="2400" u="none" dirty="0"/>
              <a:t>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 u="none" dirty="0"/>
              <a:t> OPEN SOURCE SOFTWARE - Apache </a:t>
            </a:r>
            <a:r>
              <a:rPr lang="en-US" sz="2400" u="none" dirty="0" smtClean="0"/>
              <a:t>2.0.  </a:t>
            </a:r>
            <a:r>
              <a:rPr lang="en-US" sz="2400" dirty="0" smtClean="0">
                <a:hlinkClick r:id="rId4"/>
              </a:rPr>
              <a:t>www.dataturbine.org</a:t>
            </a:r>
            <a:r>
              <a:rPr lang="en-US" sz="2400" dirty="0" smtClean="0"/>
              <a:t> </a:t>
            </a:r>
            <a:endParaRPr lang="en-US" sz="2400" u="none" dirty="0" smtClean="0"/>
          </a:p>
        </p:txBody>
      </p:sp>
      <p:pic>
        <p:nvPicPr>
          <p:cNvPr id="19461" name="Picture 5" descr="nb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8498" y="3124200"/>
            <a:ext cx="2765502" cy="1524000"/>
          </a:xfrm>
          <a:prstGeom prst="rect">
            <a:avLst/>
          </a:prstGeom>
          <a:noFill/>
        </p:spPr>
      </p:pic>
      <p:pic>
        <p:nvPicPr>
          <p:cNvPr id="19462" name="Picture 6" descr="rb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41360" y="4648200"/>
            <a:ext cx="1981200" cy="1828800"/>
          </a:xfrm>
          <a:prstGeom prst="rect">
            <a:avLst/>
          </a:prstGeom>
          <a:noFill/>
        </p:spPr>
      </p:pic>
      <p:pic>
        <p:nvPicPr>
          <p:cNvPr id="19463" name="Picture 7" descr="prod_rbnb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41360" y="1066800"/>
            <a:ext cx="1669240" cy="15240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 err="1">
                <a:solidFill>
                  <a:srgbClr val="000090"/>
                </a:solidFill>
              </a:rPr>
              <a:t>DataTurbine</a:t>
            </a:r>
            <a:r>
              <a:rPr lang="en-US" sz="3000" b="1" dirty="0">
                <a:solidFill>
                  <a:srgbClr val="000090"/>
                </a:solidFill>
              </a:rPr>
              <a:t>: Generalized Architecture</a:t>
            </a:r>
          </a:p>
        </p:txBody>
      </p:sp>
      <p:pic>
        <p:nvPicPr>
          <p:cNvPr id="58372" name="Picture 1028" descr="general-arch-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524000"/>
            <a:ext cx="5397500" cy="40338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162800" cy="685800"/>
          </a:xfrm>
        </p:spPr>
        <p:txBody>
          <a:bodyPr/>
          <a:lstStyle/>
          <a:p>
            <a:r>
              <a:rPr lang="en-US" sz="3000" b="1" dirty="0">
                <a:solidFill>
                  <a:srgbClr val="1F497D"/>
                </a:solidFill>
              </a:rPr>
              <a:t>RDV – Real-time Data Viewer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45060" name="Picture 4" descr="animaltrack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371600"/>
            <a:ext cx="4114800" cy="3086100"/>
          </a:xfrm>
          <a:prstGeom prst="rect">
            <a:avLst/>
          </a:prstGeom>
          <a:noFill/>
        </p:spPr>
      </p:pic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5867400" y="4800600"/>
            <a:ext cx="2533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i="1" u="none">
                <a:solidFill>
                  <a:srgbClr val="000066"/>
                </a:solidFill>
                <a:latin typeface="Helvetica" pitchFamily="-112" charset="0"/>
              </a:rPr>
              <a:t>Image and video Data</a:t>
            </a: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1371600" y="4800600"/>
            <a:ext cx="165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1" i="1" u="none">
                <a:solidFill>
                  <a:srgbClr val="000066"/>
                </a:solidFill>
                <a:latin typeface="Helvetica" pitchFamily="-112" charset="0"/>
              </a:rPr>
              <a:t>Numeric Data</a:t>
            </a:r>
          </a:p>
        </p:txBody>
      </p:sp>
      <p:pic>
        <p:nvPicPr>
          <p:cNvPr id="45064" name="Picture 8" descr="screen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371600"/>
            <a:ext cx="4114800" cy="3114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609600"/>
          </a:xfrm>
        </p:spPr>
        <p:txBody>
          <a:bodyPr/>
          <a:lstStyle/>
          <a:p>
            <a:r>
              <a:rPr lang="en-US" sz="3000" b="1" dirty="0" err="1">
                <a:solidFill>
                  <a:srgbClr val="000090"/>
                </a:solidFill>
              </a:rPr>
              <a:t>DataTurbine</a:t>
            </a:r>
            <a:r>
              <a:rPr lang="en-US" sz="3000" b="1" dirty="0">
                <a:solidFill>
                  <a:srgbClr val="000090"/>
                </a:solidFill>
              </a:rPr>
              <a:t> </a:t>
            </a:r>
            <a:r>
              <a:rPr lang="en-US" sz="3000" b="1" dirty="0" err="1">
                <a:solidFill>
                  <a:srgbClr val="000090"/>
                </a:solidFill>
              </a:rPr>
              <a:t>GoogleEarth</a:t>
            </a:r>
            <a:r>
              <a:rPr lang="en-US" sz="3000" b="1" dirty="0">
                <a:solidFill>
                  <a:srgbClr val="000090"/>
                </a:solidFill>
              </a:rPr>
              <a:t> Plug-in</a:t>
            </a:r>
            <a:endParaRPr lang="en-US" dirty="0">
              <a:solidFill>
                <a:srgbClr val="000090"/>
              </a:solidFill>
            </a:endParaRPr>
          </a:p>
        </p:txBody>
      </p:sp>
      <p:pic>
        <p:nvPicPr>
          <p:cNvPr id="59395" name="Picture 1027" descr="Altair-KM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609600"/>
            <a:ext cx="6934200" cy="6161088"/>
          </a:xfrm>
          <a:prstGeom prst="rect">
            <a:avLst/>
          </a:prstGeom>
          <a:noFill/>
        </p:spPr>
      </p:pic>
      <p:sp>
        <p:nvSpPr>
          <p:cNvPr id="59396" name="Text Box 1028"/>
          <p:cNvSpPr txBox="1">
            <a:spLocks noChangeArrowheads="1"/>
          </p:cNvSpPr>
          <p:nvPr/>
        </p:nvSpPr>
        <p:spPr bwMode="auto">
          <a:xfrm>
            <a:off x="5943600" y="6477000"/>
            <a:ext cx="198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 i="1" u="none">
                <a:latin typeface="Helvetica" pitchFamily="-112" charset="0"/>
              </a:rPr>
              <a:t>Credit Matt Miller, Creare Inc.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2195</Words>
  <Application>Microsoft Macintosh PowerPoint</Application>
  <PresentationFormat>On-screen Show (4:3)</PresentationFormat>
  <Paragraphs>257</Paragraphs>
  <Slides>26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Defining cyberinfrastructure for sensor-based environmental observing systems: challenges and opportunities</vt:lpstr>
      <vt:lpstr>Outline</vt:lpstr>
      <vt:lpstr>Observing Systems Approach to Environmental Science</vt:lpstr>
      <vt:lpstr>Observing Systems CI Requirements</vt:lpstr>
      <vt:lpstr>Streaming Data Middleware</vt:lpstr>
      <vt:lpstr>Open Source DataTurbine  </vt:lpstr>
      <vt:lpstr>DataTurbine: Generalized Architecture</vt:lpstr>
      <vt:lpstr>RDV – Real-time Data Viewer</vt:lpstr>
      <vt:lpstr>DataTurbine GoogleEarth Plug-in</vt:lpstr>
      <vt:lpstr>A Sampler of OSDT Applications</vt:lpstr>
      <vt:lpstr>PowerPoint Presentation</vt:lpstr>
      <vt:lpstr>Motivation</vt:lpstr>
      <vt:lpstr>Environmental Observing Systems Architecture</vt:lpstr>
      <vt:lpstr>Sensor Network deployment for Biodiversity research </vt:lpstr>
      <vt:lpstr>Sensor Pod Hardware</vt:lpstr>
      <vt:lpstr>Android Sensor Pod Architecture</vt:lpstr>
      <vt:lpstr>XML Configuration and Control </vt:lpstr>
      <vt:lpstr>Planned OA Deployments</vt:lpstr>
      <vt:lpstr>Planned Lake Deployment</vt:lpstr>
      <vt:lpstr>Sensor-Rocks: Sensor Network Software O&amp;M Automation </vt:lpstr>
      <vt:lpstr>Current Software O&amp;M Approach</vt:lpstr>
      <vt:lpstr>Motivation: Automating Sensor Device and Network Definition </vt:lpstr>
      <vt:lpstr>Rocks Background</vt:lpstr>
      <vt:lpstr>Data Center Configuration using Rocks</vt:lpstr>
      <vt:lpstr>Research Questions</vt:lpstr>
      <vt:lpstr>Android Software Stack</vt:lpstr>
    </vt:vector>
  </TitlesOfParts>
  <Company>UCSD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Sameer Tilak</dc:creator>
  <cp:lastModifiedBy>Sameer Tilak</cp:lastModifiedBy>
  <cp:revision>61</cp:revision>
  <dcterms:created xsi:type="dcterms:W3CDTF">2012-01-26T03:38:22Z</dcterms:created>
  <dcterms:modified xsi:type="dcterms:W3CDTF">2012-04-17T04:32:08Z</dcterms:modified>
</cp:coreProperties>
</file>